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  <p:sldMasterId id="2147483754" r:id="rId2"/>
    <p:sldMasterId id="2147483766" r:id="rId3"/>
    <p:sldMasterId id="2147483778" r:id="rId4"/>
    <p:sldMasterId id="2147483790" r:id="rId5"/>
  </p:sldMasterIdLst>
  <p:notesMasterIdLst>
    <p:notesMasterId r:id="rId40"/>
  </p:notesMasterIdLst>
  <p:handoutMasterIdLst>
    <p:handoutMasterId r:id="rId41"/>
  </p:handoutMasterIdLst>
  <p:sldIdLst>
    <p:sldId id="256" r:id="rId6"/>
    <p:sldId id="257" r:id="rId7"/>
    <p:sldId id="271" r:id="rId8"/>
    <p:sldId id="258" r:id="rId9"/>
    <p:sldId id="259" r:id="rId10"/>
    <p:sldId id="261" r:id="rId11"/>
    <p:sldId id="272" r:id="rId12"/>
    <p:sldId id="273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4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75" r:id="rId38"/>
    <p:sldId id="276" r:id="rId3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EDC33E8-F8CF-4463-BEBB-2678DE3631D8}">
          <p14:sldIdLst>
            <p14:sldId id="256"/>
            <p14:sldId id="257"/>
          </p14:sldIdLst>
        </p14:section>
        <p14:section name="无标题节" id="{2707E410-B898-41CB-B595-10840AB9E0A8}">
          <p14:sldIdLst>
            <p14:sldId id="271"/>
            <p14:sldId id="258"/>
            <p14:sldId id="259"/>
            <p14:sldId id="261"/>
            <p14:sldId id="272"/>
            <p14:sldId id="273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4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zhu" initials="hz" lastIdx="1" clrIdx="0">
    <p:extLst>
      <p:ext uri="{19B8F6BF-5375-455C-9EA6-DF929625EA0E}">
        <p15:presenceInfo xmlns:p15="http://schemas.microsoft.com/office/powerpoint/2012/main" userId="23b818f4c6f413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9900CC"/>
    <a:srgbClr val="CC00CC"/>
    <a:srgbClr val="0000CC"/>
    <a:srgbClr val="990099"/>
    <a:srgbClr val="006666"/>
    <a:srgbClr val="00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1" autoAdjust="0"/>
    <p:restoredTop sz="94685" autoAdjust="0"/>
  </p:normalViewPr>
  <p:slideViewPr>
    <p:cSldViewPr>
      <p:cViewPr varScale="1">
        <p:scale>
          <a:sx n="44" d="100"/>
          <a:sy n="44" d="100"/>
        </p:scale>
        <p:origin x="25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4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D7FC9AE-DCDE-42C3-A222-6D0A463BB942}" type="datetimeFigureOut">
              <a:rPr lang="zh-CN" altLang="en-US"/>
              <a:pPr/>
              <a:t>2017/2/27</a:t>
            </a:fld>
            <a:endParaRPr lang="en-US" altLang="zh-CN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75F9FDF8-663F-4DB8-9652-E44A3E7D6CF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57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51CE979-3AD6-43B4-AFC6-1D2129D66A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298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77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77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25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3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13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“除号”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886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25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52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65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98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682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7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97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484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94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02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数值耗散分析？</a:t>
            </a:r>
            <a:endParaRPr lang="en-US" altLang="zh-CN" dirty="0" smtClean="0"/>
          </a:p>
          <a:p>
            <a:r>
              <a:rPr lang="zh-CN" altLang="en-US" dirty="0" smtClean="0"/>
              <a:t>频谱？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79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6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7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7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5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6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4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0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1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2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4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5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6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7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8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9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0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1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3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4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5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6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7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8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9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0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1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2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3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4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5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7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8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9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0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1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2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3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4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5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6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7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9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1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2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3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4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6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7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8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9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2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3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4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5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6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7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8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9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0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1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2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3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4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5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6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7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8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9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0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1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2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3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4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6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7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8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9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0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1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2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3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4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5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8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9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0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1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2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3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4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5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6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7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8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9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0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1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2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3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4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5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6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7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8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9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0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1" name="Freeform 162"/>
            <p:cNvSpPr>
              <a:spLocks/>
            </p:cNvSpPr>
            <p:nvPr/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pic>
        <p:nvPicPr>
          <p:cNvPr id="152" name="Picture 198" descr="圆形图标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204" descr="LAST-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205" descr="中文图标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26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4213" y="1773238"/>
            <a:ext cx="7772400" cy="11430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727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729413" cy="2371725"/>
          </a:xfrm>
          <a:ln w="38100"/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55" name="Rectangle 16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2006年4月4日</a:t>
            </a:r>
            <a:endParaRPr lang="en-US" altLang="zh-CN"/>
          </a:p>
        </p:txBody>
      </p:sp>
      <p:sp>
        <p:nvSpPr>
          <p:cNvPr id="156" name="Rectangle 1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" name="Rectangle 1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06193-6044-4E0B-AD1E-1F9DA2716F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72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4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6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99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589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2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0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1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57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3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25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93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80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7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2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22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78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73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4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569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9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59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92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0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60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8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380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33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46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30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921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2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11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3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271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1351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21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79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53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574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4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5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4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1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2006年4月4日</a:t>
            </a:r>
            <a:endParaRPr lang="en-US" altLang="zh-CN"/>
          </a:p>
        </p:txBody>
      </p:sp>
      <p:sp>
        <p:nvSpPr>
          <p:cNvPr id="312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3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D6C8488-0DC6-435C-9827-D74AA3274A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05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>
          <a:solidFill>
            <a:srgbClr val="006666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>
          <a:solidFill>
            <a:schemeClr val="hlink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rgbClr val="990099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08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7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1.png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7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8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0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6.wmf"/><Relationship Id="rId12" Type="http://schemas.openxmlformats.org/officeDocument/2006/relationships/image" Target="../media/image49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47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zh-CN" altLang="zh-CN" dirty="0"/>
              <a:t>基于通量重构方法的高精度湍流模拟研究</a:t>
            </a:r>
          </a:p>
        </p:txBody>
      </p:sp>
      <p:sp>
        <p:nvSpPr>
          <p:cNvPr id="196611" name="Rectangle 3"/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 smtClean="0"/>
              <a:t>博士研究生：朱辉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/>
              <a:t>指导</a:t>
            </a:r>
            <a:r>
              <a:rPr lang="zh-CN" altLang="en-US" dirty="0" smtClean="0"/>
              <a:t>教师：符松 教授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dirty="0" smtClean="0"/>
              <a:t>2017.3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42" y="0"/>
            <a:ext cx="4463058" cy="20598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重构</a:t>
            </a:r>
            <a:r>
              <a:rPr lang="zh-CN" altLang="en-US" dirty="0" smtClean="0"/>
              <a:t>修正过程（</a:t>
            </a:r>
            <a:r>
              <a:rPr lang="en-US" altLang="zh-CN" dirty="0" smtClean="0"/>
              <a:t>FR/CPR</a:t>
            </a:r>
            <a:r>
              <a:rPr lang="zh-CN" altLang="en-US" dirty="0" smtClean="0"/>
              <a:t>）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</a:t>
            </a:r>
            <a:r>
              <a:rPr lang="en-US" altLang="zh-CN" dirty="0" smtClean="0"/>
              <a:t>orrection </a:t>
            </a:r>
            <a:r>
              <a:rPr lang="en-US" altLang="zh-CN" dirty="0" smtClean="0">
                <a:solidFill>
                  <a:srgbClr val="FF0000"/>
                </a:solidFill>
              </a:rPr>
              <a:t>P</a:t>
            </a:r>
            <a:r>
              <a:rPr lang="en-US" altLang="zh-CN" dirty="0" smtClean="0"/>
              <a:t>rocedure via </a:t>
            </a:r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en-US" altLang="zh-CN" dirty="0" smtClean="0"/>
              <a:t>econstruction</a:t>
            </a:r>
          </a:p>
          <a:p>
            <a:pPr lvl="1"/>
            <a:r>
              <a:rPr lang="zh-CN" altLang="en-US" dirty="0" smtClean="0"/>
              <a:t>也称为</a:t>
            </a:r>
            <a:r>
              <a:rPr lang="en-US" altLang="zh-CN" dirty="0" smtClean="0">
                <a:solidFill>
                  <a:srgbClr val="FF0000"/>
                </a:solidFill>
              </a:rPr>
              <a:t>F</a:t>
            </a:r>
            <a:r>
              <a:rPr lang="en-US" altLang="zh-CN" dirty="0" smtClean="0"/>
              <a:t>lux </a:t>
            </a:r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en-US" altLang="zh-CN" dirty="0" smtClean="0"/>
              <a:t>econstruction</a:t>
            </a:r>
          </a:p>
          <a:p>
            <a:r>
              <a:rPr lang="en-US" altLang="zh-CN" dirty="0" smtClean="0"/>
              <a:t>Huynh </a:t>
            </a:r>
            <a:r>
              <a:rPr lang="en-US" altLang="zh-CN" smtClean="0"/>
              <a:t>2007 </a:t>
            </a:r>
          </a:p>
          <a:p>
            <a:r>
              <a:rPr lang="zh-CN" altLang="en-US" smtClean="0"/>
              <a:t>节点</a:t>
            </a:r>
            <a:r>
              <a:rPr lang="zh-CN" altLang="en-US" dirty="0" smtClean="0"/>
              <a:t>型有限单元法</a:t>
            </a:r>
            <a:r>
              <a:rPr lang="en-US" altLang="zh-CN" dirty="0"/>
              <a:t> </a:t>
            </a:r>
            <a:r>
              <a:rPr lang="en-US" altLang="zh-CN" dirty="0" smtClean="0"/>
              <a:t>(Nodal FEM)</a:t>
            </a:r>
          </a:p>
          <a:p>
            <a:pPr lvl="1"/>
            <a:r>
              <a:rPr lang="zh-CN" altLang="en-US" dirty="0"/>
              <a:t>单元</a:t>
            </a:r>
            <a:r>
              <a:rPr lang="zh-CN" altLang="en-US" dirty="0" smtClean="0"/>
              <a:t>内多自由度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无显式数值积分</a:t>
            </a:r>
            <a:endParaRPr lang="en-US" altLang="zh-CN" dirty="0" smtClean="0"/>
          </a:p>
          <a:p>
            <a:r>
              <a:rPr lang="zh-CN" altLang="en-US" dirty="0"/>
              <a:t>统一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1"/>
            <a:r>
              <a:rPr lang="zh-CN" altLang="en-US" dirty="0"/>
              <a:t>不同</a:t>
            </a:r>
            <a:r>
              <a:rPr lang="zh-CN" altLang="en-US" dirty="0" smtClean="0"/>
              <a:t>的修正系数对应了不同的高阶方法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重构修正过程（</a:t>
            </a:r>
            <a:r>
              <a:rPr lang="en-US" altLang="zh-CN" dirty="0"/>
              <a:t>FR/CPR</a:t>
            </a:r>
            <a:r>
              <a:rPr lang="zh-CN" altLang="en-US" dirty="0"/>
              <a:t>）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Solution Points &amp; Flux Points</a:t>
            </a:r>
          </a:p>
          <a:p>
            <a:r>
              <a:rPr lang="zh-CN" altLang="en-US" dirty="0"/>
              <a:t>重构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Solution Points</a:t>
            </a:r>
            <a:r>
              <a:rPr lang="zh-CN" altLang="en-US" dirty="0"/>
              <a:t>上的值重构出多项式</a:t>
            </a:r>
            <a:r>
              <a:rPr lang="zh-CN" altLang="en-US" dirty="0" smtClean="0"/>
              <a:t>分布</a:t>
            </a:r>
            <a:endParaRPr lang="en-US" altLang="zh-CN" dirty="0" smtClean="0"/>
          </a:p>
          <a:p>
            <a:r>
              <a:rPr lang="zh-CN" altLang="en-US" dirty="0" smtClean="0"/>
              <a:t>单元</a:t>
            </a:r>
            <a:r>
              <a:rPr lang="zh-CN" altLang="en-US" dirty="0"/>
              <a:t>界面：</a:t>
            </a:r>
            <a:endParaRPr lang="en-US" altLang="zh-CN" dirty="0"/>
          </a:p>
          <a:p>
            <a:pPr lvl="1"/>
            <a:r>
              <a:rPr lang="zh-CN" altLang="en-US" dirty="0"/>
              <a:t>类似</a:t>
            </a:r>
            <a:r>
              <a:rPr lang="en-US" altLang="zh-CN" dirty="0"/>
              <a:t>FVM</a:t>
            </a:r>
            <a:r>
              <a:rPr lang="zh-CN" altLang="en-US" dirty="0"/>
              <a:t>，用</a:t>
            </a:r>
            <a:r>
              <a:rPr lang="en-US" altLang="zh-CN" dirty="0"/>
              <a:t>Riemann Solver</a:t>
            </a:r>
            <a:r>
              <a:rPr lang="zh-CN" altLang="en-US" dirty="0"/>
              <a:t>算连续</a:t>
            </a:r>
            <a:r>
              <a:rPr lang="zh-CN" altLang="en-US" dirty="0" smtClean="0"/>
              <a:t>通量</a:t>
            </a:r>
            <a:endParaRPr lang="en-US" altLang="zh-CN" dirty="0" smtClean="0"/>
          </a:p>
          <a:p>
            <a:r>
              <a:rPr lang="zh-CN" altLang="en-US" dirty="0" smtClean="0"/>
              <a:t>修正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利用单元界面的连续通量修正多项式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6264275" y="-4962"/>
            <a:ext cx="2879725" cy="3109912"/>
            <a:chOff x="6012158" y="2780928"/>
            <a:chExt cx="2880001" cy="3111278"/>
          </a:xfrm>
        </p:grpSpPr>
        <p:pic>
          <p:nvPicPr>
            <p:cNvPr id="6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5"/>
          <p:cNvGrpSpPr>
            <a:grpSpLocks/>
          </p:cNvGrpSpPr>
          <p:nvPr/>
        </p:nvGrpSpPr>
        <p:grpSpPr bwMode="auto">
          <a:xfrm>
            <a:off x="6257924" y="0"/>
            <a:ext cx="2879725" cy="3109912"/>
            <a:chOff x="6012158" y="2780928"/>
            <a:chExt cx="2880001" cy="3111278"/>
          </a:xfrm>
        </p:grpSpPr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411760" y="1196752"/>
          <a:ext cx="1652617" cy="85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" name="Equation" r:id="rId6" imgW="761760" imgH="393480" progId="Equation.DSMT4">
                  <p:embed/>
                </p:oleObj>
              </mc:Choice>
              <mc:Fallback>
                <p:oleObj name="Equation" r:id="rId6" imgW="761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1760" y="1196752"/>
                        <a:ext cx="1652617" cy="85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7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(1)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守恒律：                    </a:t>
            </a:r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上加权积分，权函数</a:t>
            </a:r>
            <a:r>
              <a:rPr lang="en-US" altLang="zh-CN" dirty="0" smtClean="0"/>
              <a:t>W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目标：消去</a:t>
            </a:r>
            <a:r>
              <a:rPr lang="en-US" altLang="zh-CN" dirty="0" smtClean="0"/>
              <a:t>W</a:t>
            </a:r>
            <a:r>
              <a:rPr lang="zh-CN" altLang="en-US" dirty="0" smtClean="0"/>
              <a:t>，获得微分形式的</a:t>
            </a:r>
            <a:r>
              <a:rPr lang="en-US" altLang="zh-CN" dirty="0" smtClean="0"/>
              <a:t>FEM</a:t>
            </a:r>
            <a:r>
              <a:rPr lang="zh-CN" altLang="en-US" dirty="0" smtClean="0"/>
              <a:t>表达式</a:t>
            </a:r>
            <a:endParaRPr lang="en-US" altLang="zh-CN" dirty="0" smtClean="0"/>
          </a:p>
          <a:p>
            <a:r>
              <a:rPr lang="zh-CN" altLang="en-US" dirty="0" smtClean="0"/>
              <a:t>第二项，分部积分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上，用不高于</a:t>
            </a:r>
            <a:r>
              <a:rPr lang="en-US" altLang="zh-CN" dirty="0" smtClean="0"/>
              <a:t>k</a:t>
            </a:r>
            <a:r>
              <a:rPr lang="zh-CN" altLang="en-US" dirty="0" smtClean="0"/>
              <a:t>次的多项式</a:t>
            </a:r>
            <a:r>
              <a:rPr lang="en-US" altLang="zh-CN" dirty="0" err="1" smtClean="0"/>
              <a:t>U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近似</a:t>
            </a:r>
            <a:r>
              <a:rPr lang="en-US" altLang="zh-CN" dirty="0" smtClean="0"/>
              <a:t>U</a:t>
            </a:r>
            <a:endParaRPr lang="zh-CN" altLang="en-US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306638" y="819150"/>
          <a:ext cx="237172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0" name="Equation" r:id="rId4" imgW="1143000" imgH="393700" progId="Equation.DSMT4">
                  <p:embed/>
                </p:oleObj>
              </mc:Choice>
              <mc:Fallback>
                <p:oleObj name="Equation" r:id="rId4" imgW="11430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6638" y="819150"/>
                        <a:ext cx="237172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67050" y="2068513"/>
          <a:ext cx="2865438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1" name="Equation" r:id="rId6" imgW="1524000" imgH="469900" progId="Equation.DSMT4">
                  <p:embed/>
                </p:oleObj>
              </mc:Choice>
              <mc:Fallback>
                <p:oleObj name="Equation" r:id="rId6" imgW="15240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2068513"/>
                        <a:ext cx="2865438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755775" y="3816350"/>
          <a:ext cx="5659438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2" name="Equation" r:id="rId8" imgW="3009900" imgH="457200" progId="Equation.DSMT4">
                  <p:embed/>
                </p:oleObj>
              </mc:Choice>
              <mc:Fallback>
                <p:oleObj name="Equation" r:id="rId8" imgW="3009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3816350"/>
                        <a:ext cx="5659438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550988" y="5538788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3" name="Equation" r:id="rId10" imgW="3136900" imgH="457200" progId="Equation.DSMT4">
                  <p:embed/>
                </p:oleObj>
              </mc:Choice>
              <mc:Fallback>
                <p:oleObj name="Equation" r:id="rId10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5538788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619672" y="647858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Adaptive high-order methods in computational fluid </a:t>
            </a:r>
            <a:r>
              <a:rPr lang="en-US" altLang="zh-CN" dirty="0" smtClean="0">
                <a:solidFill>
                  <a:srgbClr val="000000"/>
                </a:solidFill>
              </a:rPr>
              <a:t>dynamics, </a:t>
            </a:r>
            <a:r>
              <a:rPr lang="en-US" altLang="zh-CN" dirty="0" err="1" smtClean="0">
                <a:solidFill>
                  <a:srgbClr val="000000"/>
                </a:solidFill>
              </a:rPr>
              <a:t>Ch</a:t>
            </a:r>
            <a:r>
              <a:rPr lang="en-US" altLang="zh-CN" dirty="0" smtClean="0">
                <a:solidFill>
                  <a:srgbClr val="000000"/>
                </a:solidFill>
              </a:rPr>
              <a:t> 15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6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面积分项：两侧存在间断，受到相邻单元影响，用</a:t>
            </a:r>
            <a:r>
              <a:rPr lang="en-US" altLang="zh-CN" dirty="0" smtClean="0"/>
              <a:t>Riemann Solver</a:t>
            </a:r>
            <a:r>
              <a:rPr lang="zh-CN" altLang="en-US" dirty="0" smtClean="0"/>
              <a:t>计算：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代入上式，并对第三项再用分部积分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记</a:t>
            </a:r>
            <a:endParaRPr lang="en-US" altLang="zh-CN" dirty="0" smtClean="0"/>
          </a:p>
          <a:p>
            <a:r>
              <a:rPr lang="zh-CN" altLang="en-US" dirty="0" smtClean="0"/>
              <a:t>到此为止，所有的</a:t>
            </a:r>
            <a:r>
              <a:rPr lang="en-US" altLang="zh-CN" dirty="0" smtClean="0"/>
              <a:t>W</a:t>
            </a:r>
            <a:r>
              <a:rPr lang="zh-CN" altLang="en-US" dirty="0" smtClean="0"/>
              <a:t>都已经不含导数，仅有第二项包含面积分，只需将这一项写成体积分即可消去</a:t>
            </a:r>
            <a:r>
              <a:rPr lang="en-US" altLang="zh-CN" dirty="0" smtClean="0"/>
              <a:t>W</a:t>
            </a:r>
            <a:endParaRPr lang="zh-CN" altLang="en-US" dirty="0" smtClean="0"/>
          </a:p>
        </p:txBody>
      </p:sp>
      <p:graphicFrame>
        <p:nvGraphicFramePr>
          <p:cNvPr id="14340" name="对象 3"/>
          <p:cNvGraphicFramePr>
            <a:graphicFrameLocks noChangeAspect="1"/>
          </p:cNvGraphicFramePr>
          <p:nvPr/>
        </p:nvGraphicFramePr>
        <p:xfrm>
          <a:off x="1550988" y="836613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4" name="Equation" r:id="rId3" imgW="3136900" imgH="457200" progId="Equation.DSMT4">
                  <p:embed/>
                </p:oleObj>
              </mc:Choice>
              <mc:Fallback>
                <p:oleObj name="Equation" r:id="rId3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836613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420938" y="2714625"/>
          <a:ext cx="45132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5" name="Equation" r:id="rId5" imgW="2273300" imgH="254000" progId="Equation.DSMT4">
                  <p:embed/>
                </p:oleObj>
              </mc:Choice>
              <mc:Fallback>
                <p:oleObj name="Equation" r:id="rId5" imgW="22733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938" y="2714625"/>
                        <a:ext cx="45132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179513" y="3721100"/>
          <a:ext cx="66389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6" name="Equation" r:id="rId7" imgW="3530600" imgH="457200" progId="Equation.DSMT4">
                  <p:embed/>
                </p:oleObj>
              </mc:Choice>
              <mc:Fallback>
                <p:oleObj name="Equation" r:id="rId7" imgW="3530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3" y="3721100"/>
                        <a:ext cx="663892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216025" y="4878388"/>
          <a:ext cx="2887663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7" name="Equation" r:id="rId9" imgW="1473200" imgH="279400" progId="Equation.DSMT4">
                  <p:embed/>
                </p:oleObj>
              </mc:Choice>
              <mc:Fallback>
                <p:oleObj name="Equation" r:id="rId9" imgW="14732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025" y="4878388"/>
                        <a:ext cx="2887663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430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mtClean="0"/>
          </a:p>
          <a:p>
            <a:r>
              <a:rPr lang="zh-CN" altLang="en-US" smtClean="0"/>
              <a:t>对第二项引入</a:t>
            </a:r>
            <a:r>
              <a:rPr lang="en-US" altLang="zh-CN" smtClean="0"/>
              <a:t>lift operator</a:t>
            </a:r>
            <a:r>
              <a:rPr lang="zh-CN" altLang="en-US" smtClean="0"/>
              <a:t>，将面积分写成体积分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FEM</a:t>
            </a:r>
            <a:r>
              <a:rPr lang="zh-CN" altLang="en-US" smtClean="0"/>
              <a:t>：对线性守恒律，已经将方程投影到了多项式空间上，可以直接用数值方法求解</a:t>
            </a:r>
            <a:endParaRPr lang="en-US" altLang="zh-CN" smtClean="0"/>
          </a:p>
          <a:p>
            <a:endParaRPr lang="en-US" altLang="zh-CN" smtClean="0"/>
          </a:p>
          <a:p>
            <a:endParaRPr lang="zh-CN" altLang="en-US" smtClean="0"/>
          </a:p>
        </p:txBody>
      </p:sp>
      <p:graphicFrame>
        <p:nvGraphicFramePr>
          <p:cNvPr id="15364" name="对象 3"/>
          <p:cNvGraphicFramePr>
            <a:graphicFrameLocks noChangeAspect="1"/>
          </p:cNvGraphicFramePr>
          <p:nvPr/>
        </p:nvGraphicFramePr>
        <p:xfrm>
          <a:off x="1728788" y="765175"/>
          <a:ext cx="55403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8" name="Equation" r:id="rId3" imgW="2946400" imgH="457200" progId="Equation.DSMT4">
                  <p:embed/>
                </p:oleObj>
              </mc:Choice>
              <mc:Fallback>
                <p:oleObj name="Equation" r:id="rId3" imgW="29464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765175"/>
                        <a:ext cx="554037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76575" y="2217738"/>
          <a:ext cx="2843213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9" name="Equation" r:id="rId5" imgW="1511300" imgH="393700" progId="Equation.DSMT4">
                  <p:embed/>
                </p:oleObj>
              </mc:Choice>
              <mc:Fallback>
                <p:oleObj name="Equation" r:id="rId5" imgW="15113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575" y="2217738"/>
                        <a:ext cx="2843213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611438" y="3062288"/>
          <a:ext cx="3773487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0" name="Equation" r:id="rId7" imgW="2006600" imgH="469900" progId="Equation.DSMT4">
                  <p:embed/>
                </p:oleObj>
              </mc:Choice>
              <mc:Fallback>
                <p:oleObj name="Equation" r:id="rId7" imgW="20066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438" y="3062288"/>
                        <a:ext cx="3773487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148013" y="4052888"/>
          <a:ext cx="26987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1" name="Equation" r:id="rId9" imgW="1435100" imgH="393700" progId="Equation.DSMT4">
                  <p:embed/>
                </p:oleObj>
              </mc:Choice>
              <mc:Fallback>
                <p:oleObj name="Equation" r:id="rId9" imgW="14351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4052888"/>
                        <a:ext cx="26987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730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(4)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对非线性守恒律，散度项一般不在多项式空间内，需要再做一次投影：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 lvl="1">
              <a:defRPr/>
            </a:pPr>
            <a:r>
              <a:rPr lang="zh-CN" altLang="en-US" dirty="0" smtClean="0"/>
              <a:t>采用拉格朗日多项式（</a:t>
            </a:r>
            <a:r>
              <a:rPr lang="en-US" altLang="zh-CN" dirty="0" smtClean="0"/>
              <a:t>LP</a:t>
            </a:r>
            <a:r>
              <a:rPr lang="zh-CN" altLang="en-US" dirty="0" smtClean="0"/>
              <a:t>）或者链式规则（</a:t>
            </a:r>
            <a:r>
              <a:rPr lang="en-US" altLang="zh-CN" dirty="0" smtClean="0"/>
              <a:t>CR</a:t>
            </a:r>
            <a:r>
              <a:rPr lang="zh-CN" altLang="en-US" dirty="0" smtClean="0"/>
              <a:t>）近似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最终形式：在每个单元内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微分形式，避免了数值积分，比</a:t>
            </a:r>
            <a:r>
              <a:rPr lang="en-US" altLang="zh-CN" dirty="0" smtClean="0"/>
              <a:t>DG</a:t>
            </a:r>
            <a:r>
              <a:rPr lang="zh-CN" altLang="en-US" dirty="0" smtClean="0"/>
              <a:t>省计算量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每个单元仅受到相邻单元影响，数值格式是紧致的，边界条件实施较简单，容易并行化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</p:txBody>
      </p:sp>
      <p:graphicFrame>
        <p:nvGraphicFramePr>
          <p:cNvPr id="16388" name="对象 3"/>
          <p:cNvGraphicFramePr>
            <a:graphicFrameLocks noChangeAspect="1"/>
          </p:cNvGraphicFramePr>
          <p:nvPr>
            <p:extLst/>
          </p:nvPr>
        </p:nvGraphicFramePr>
        <p:xfrm>
          <a:off x="2627784" y="1936353"/>
          <a:ext cx="3608387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4" name="Equation" r:id="rId3" imgW="1916868" imgH="393529" progId="Equation.DSMT4">
                  <p:embed/>
                </p:oleObj>
              </mc:Choice>
              <mc:Fallback>
                <p:oleObj name="Equation" r:id="rId3" imgW="1916868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1936353"/>
                        <a:ext cx="3608387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对象 4"/>
          <p:cNvGraphicFramePr>
            <a:graphicFrameLocks noChangeAspect="1"/>
          </p:cNvGraphicFramePr>
          <p:nvPr>
            <p:extLst/>
          </p:nvPr>
        </p:nvGraphicFramePr>
        <p:xfrm>
          <a:off x="2843683" y="3551236"/>
          <a:ext cx="317658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5" name="Equation" r:id="rId5" imgW="1688367" imgH="393529" progId="Equation.DSMT4">
                  <p:embed/>
                </p:oleObj>
              </mc:Choice>
              <mc:Fallback>
                <p:oleObj name="Equation" r:id="rId5" imgW="1688367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683" y="3551236"/>
                        <a:ext cx="3176587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52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粘性项的计算</a:t>
            </a:r>
            <a:r>
              <a:rPr lang="en-US" altLang="zh-CN" dirty="0" smtClean="0"/>
              <a:t>: BR2</a:t>
            </a:r>
            <a:r>
              <a:rPr lang="zh-CN" altLang="en-US" dirty="0" smtClean="0"/>
              <a:t>格式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4357241" cy="5399088"/>
          </a:xfrm>
        </p:spPr>
        <p:txBody>
          <a:bodyPr/>
          <a:lstStyle/>
          <a:p>
            <a:r>
              <a:rPr lang="zh-CN" altLang="en-US" dirty="0"/>
              <a:t>简单处理 </a:t>
            </a:r>
            <a:r>
              <a:rPr lang="en-US" altLang="zh-CN" dirty="0"/>
              <a:t>= </a:t>
            </a:r>
            <a:r>
              <a:rPr lang="zh-CN" altLang="en-US" dirty="0"/>
              <a:t>“危险的”非物理解</a:t>
            </a:r>
            <a:endParaRPr lang="en-US" altLang="zh-CN" dirty="0"/>
          </a:p>
          <a:p>
            <a:pPr lvl="1"/>
            <a:r>
              <a:rPr lang="zh-CN" altLang="en-US" dirty="0"/>
              <a:t>本单元梯度也需要修正过程，否则不守恒</a:t>
            </a:r>
            <a:endParaRPr lang="en-US" altLang="zh-CN" dirty="0"/>
          </a:p>
          <a:p>
            <a:pPr lvl="1"/>
            <a:r>
              <a:rPr lang="zh-CN" altLang="en-US" dirty="0"/>
              <a:t>边界处梯度不能直接平均！</a:t>
            </a:r>
            <a:r>
              <a:rPr lang="en-US" altLang="zh-CN" dirty="0"/>
              <a:t>(Cockburn &amp; Shu 1998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尽可能紧致！</a:t>
            </a:r>
            <a:endParaRPr lang="en-US" altLang="zh-CN" dirty="0" smtClean="0"/>
          </a:p>
          <a:p>
            <a:r>
              <a:rPr lang="en-US" altLang="zh-CN" dirty="0" err="1" smtClean="0"/>
              <a:t>Bassi-Rebay</a:t>
            </a:r>
            <a:r>
              <a:rPr lang="en-US" altLang="zh-CN" dirty="0" smtClean="0"/>
              <a:t> 2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Bassi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Rebay</a:t>
            </a:r>
            <a:r>
              <a:rPr lang="en-US" altLang="zh-CN" dirty="0" smtClean="0"/>
              <a:t> (2000), for DG</a:t>
            </a:r>
          </a:p>
          <a:p>
            <a:pPr lvl="1"/>
            <a:r>
              <a:rPr lang="en-US" altLang="zh-CN" dirty="0" smtClean="0"/>
              <a:t>Huynh (2009): </a:t>
            </a:r>
            <a:r>
              <a:rPr lang="zh-CN" altLang="en-US" dirty="0" smtClean="0"/>
              <a:t>“翻译”到</a:t>
            </a:r>
            <a:r>
              <a:rPr lang="en-US" altLang="zh-CN" dirty="0" smtClean="0"/>
              <a:t>CPR</a:t>
            </a:r>
            <a:r>
              <a:rPr lang="zh-CN" altLang="en-US" dirty="0" smtClean="0"/>
              <a:t>框架下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5" name="对象 1"/>
          <p:cNvGraphicFramePr>
            <a:graphicFrameLocks noChangeAspect="1"/>
          </p:cNvGraphicFramePr>
          <p:nvPr>
            <p:extLst/>
          </p:nvPr>
        </p:nvGraphicFramePr>
        <p:xfrm>
          <a:off x="4860032" y="1988840"/>
          <a:ext cx="4270375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4" name="Equation" r:id="rId3" imgW="2336800" imgH="1549400" progId="Equation.DSMT4">
                  <p:embed/>
                </p:oleObj>
              </mc:Choice>
              <mc:Fallback>
                <p:oleObj name="Equation" r:id="rId3" imgW="2336800" imgH="154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988840"/>
                        <a:ext cx="4270375" cy="283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10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测试算例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" t="3491" r="5478" b="3998"/>
          <a:stretch/>
        </p:blipFill>
        <p:spPr>
          <a:xfrm>
            <a:off x="5904000" y="0"/>
            <a:ext cx="3240000" cy="29239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0101" r="8934" b="62600"/>
          <a:stretch/>
        </p:blipFill>
        <p:spPr>
          <a:xfrm>
            <a:off x="144016" y="853046"/>
            <a:ext cx="5580112" cy="1687010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3255173"/>
            <a:ext cx="324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内容占位符 4"/>
          <p:cNvGraphicFramePr>
            <a:graphicFrameLocks/>
          </p:cNvGraphicFramePr>
          <p:nvPr>
            <p:extLst/>
          </p:nvPr>
        </p:nvGraphicFramePr>
        <p:xfrm>
          <a:off x="165652" y="2758255"/>
          <a:ext cx="5184700" cy="39320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6175"/>
                <a:gridCol w="1296175"/>
                <a:gridCol w="1296175"/>
                <a:gridCol w="1296175"/>
              </a:tblGrid>
              <a:tr h="33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Theoretical</a:t>
                      </a:r>
                      <a:r>
                        <a:rPr lang="en-US" altLang="zh-CN" sz="1800" baseline="0" dirty="0" smtClean="0"/>
                        <a:t> Order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Grid Size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L2 Error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Actual Order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3.060e-2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7.295e-3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2.07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1.933e-3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1.99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7.406e-3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1.032e-3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1.385e-4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1.358e-3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1.028e-4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solidFill>
                            <a:schemeClr val="tx1"/>
                          </a:solidFill>
                        </a:rPr>
                        <a:t>7.330e-6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3.77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3.</a:t>
            </a:r>
            <a:r>
              <a:rPr lang="zh-CN" altLang="en-US" sz="4000" dirty="0"/>
              <a:t>高精度隐式大涡模拟研究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Large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基本思想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“过滤”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解析大尺度，模化小尺度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存在普适的频谱性质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可能存在普适的模型</a:t>
            </a:r>
            <a:endParaRPr lang="en-US" altLang="zh-CN" dirty="0" smtClean="0"/>
          </a:p>
          <a:p>
            <a:r>
              <a:rPr lang="zh-CN" altLang="en-US" dirty="0" smtClean="0"/>
              <a:t>常见模型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Static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Dynamic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Scale Similarity</a:t>
            </a:r>
          </a:p>
          <a:p>
            <a:pPr lvl="1"/>
            <a:r>
              <a:rPr lang="en-US" altLang="zh-CN" dirty="0" smtClean="0"/>
              <a:t>Mixing Model = </a:t>
            </a:r>
            <a:r>
              <a:rPr lang="en-US" altLang="zh-CN" dirty="0" err="1" smtClean="0"/>
              <a:t>Smagorinsky</a:t>
            </a:r>
            <a:r>
              <a:rPr lang="en-US" altLang="zh-CN" dirty="0" smtClean="0"/>
              <a:t> + Scale Similarity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Implicit LES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25" y="1072758"/>
            <a:ext cx="3867150" cy="37909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>
            <a:off x="7452320" y="1340768"/>
            <a:ext cx="0" cy="29523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62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绪论</a:t>
            </a:r>
            <a:endParaRPr lang="en-US" altLang="zh-CN" dirty="0" smtClean="0"/>
          </a:p>
          <a:p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精度隐式大涡模拟研究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台阶转捩流动研究</a:t>
            </a:r>
            <a:endParaRPr lang="en-US" altLang="zh-CN" dirty="0" smtClean="0"/>
          </a:p>
          <a:p>
            <a:r>
              <a:rPr lang="zh-CN" altLang="en-US" dirty="0" smtClean="0"/>
              <a:t>结论与展望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 smtClean="0"/>
              <a:t>Smagorinsky</a:t>
            </a:r>
            <a:r>
              <a:rPr lang="zh-CN" altLang="en-US" dirty="0" smtClean="0"/>
              <a:t>模型的缺陷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4861297" cy="539908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混合长假设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缺乏物理基础</a:t>
            </a:r>
            <a:endParaRPr lang="en-US" altLang="zh-CN" dirty="0" smtClean="0"/>
          </a:p>
          <a:p>
            <a:r>
              <a:rPr lang="zh-CN" altLang="en-US" dirty="0" smtClean="0"/>
              <a:t>纯耗散性</a:t>
            </a:r>
            <a:endParaRPr lang="en-US" altLang="zh-CN" dirty="0" smtClean="0"/>
          </a:p>
          <a:p>
            <a:r>
              <a:rPr lang="zh-CN" altLang="en-US" dirty="0" smtClean="0"/>
              <a:t>一般不能给出正确的</a:t>
            </a:r>
            <a:r>
              <a:rPr lang="en-US" altLang="zh-CN" dirty="0" smtClean="0"/>
              <a:t>SGS</a:t>
            </a:r>
            <a:r>
              <a:rPr lang="zh-CN" altLang="en-US" dirty="0" smtClean="0"/>
              <a:t>应力</a:t>
            </a:r>
            <a:endParaRPr lang="en-US" altLang="zh-CN" dirty="0" smtClean="0"/>
          </a:p>
          <a:p>
            <a:r>
              <a:rPr lang="zh-CN" altLang="en-US" dirty="0" smtClean="0"/>
              <a:t>对于高阶格式，</a:t>
            </a:r>
            <a:r>
              <a:rPr lang="en-US" altLang="zh-CN" dirty="0" smtClean="0"/>
              <a:t>Implicit LES</a:t>
            </a:r>
            <a:r>
              <a:rPr lang="zh-CN" altLang="en-US" dirty="0" smtClean="0"/>
              <a:t>可能优于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 and Wang 2015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3156322" y="1412776"/>
          <a:ext cx="242252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Equation" r:id="rId4" imgW="1180800" imgH="609480" progId="Equation.DSMT4">
                  <p:embed/>
                </p:oleObj>
              </mc:Choice>
              <mc:Fallback>
                <p:oleObj name="Equation" r:id="rId4" imgW="1180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56322" y="1412776"/>
                        <a:ext cx="2422525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8847" y="1268760"/>
            <a:ext cx="3539246" cy="29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(1)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en-US" altLang="zh-CN" kern="0" dirty="0" smtClean="0"/>
              <a:t>Sub-Critical </a:t>
            </a:r>
            <a:r>
              <a:rPr lang="zh-CN" altLang="en-US" kern="0" dirty="0" smtClean="0"/>
              <a:t>雷诺数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层流边界层</a:t>
            </a:r>
            <a:r>
              <a:rPr lang="en-US" altLang="zh-CN" kern="0" dirty="0" smtClean="0"/>
              <a:t>+</a:t>
            </a:r>
            <a:r>
              <a:rPr lang="zh-CN" altLang="en-US" kern="0" dirty="0" smtClean="0"/>
              <a:t>湍流尾迹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en-US" altLang="zh-CN" kern="0" dirty="0" smtClean="0"/>
              <a:t>Implicit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初始条件：光滑场</a:t>
            </a:r>
            <a:r>
              <a:rPr lang="en-US" altLang="zh-CN" kern="0" dirty="0" smtClean="0"/>
              <a:t>+</a:t>
            </a:r>
            <a:r>
              <a:rPr lang="zh-CN" altLang="en-US" kern="0" dirty="0" smtClean="0"/>
              <a:t>扰动</a:t>
            </a:r>
            <a:endParaRPr lang="en-US" altLang="zh-CN" kern="0" dirty="0" smtClean="0"/>
          </a:p>
        </p:txBody>
      </p:sp>
      <p:pic>
        <p:nvPicPr>
          <p:cNvPr id="5122" name="Picture 2" descr="q_0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1517" r="345" b="8463"/>
          <a:stretch>
            <a:fillRect/>
          </a:stretch>
        </p:blipFill>
        <p:spPr bwMode="auto">
          <a:xfrm>
            <a:off x="5135472" y="3501008"/>
            <a:ext cx="2835456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pressure_w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9537" r="19728" b="1518"/>
          <a:stretch>
            <a:fillRect/>
          </a:stretch>
        </p:blipFill>
        <p:spPr bwMode="auto">
          <a:xfrm>
            <a:off x="1374220" y="3504133"/>
            <a:ext cx="2898207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3314" name="Picture 2" descr="u_wake_1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9761" r="9401" b="2539"/>
          <a:stretch>
            <a:fillRect/>
          </a:stretch>
        </p:blipFill>
        <p:spPr bwMode="auto">
          <a:xfrm>
            <a:off x="1056813" y="908125"/>
            <a:ext cx="326428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u_wake_15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t="8859" r="9042" b="2620"/>
          <a:stretch>
            <a:fillRect/>
          </a:stretch>
        </p:blipFill>
        <p:spPr bwMode="auto">
          <a:xfrm>
            <a:off x="4703837" y="908125"/>
            <a:ext cx="3200938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u_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7802" r="8385" b="2791"/>
          <a:stretch>
            <a:fillRect/>
          </a:stretch>
        </p:blipFill>
        <p:spPr bwMode="auto">
          <a:xfrm>
            <a:off x="1096009" y="3844650"/>
            <a:ext cx="320052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uu_x_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t="10986" r="8759" b="3702"/>
          <a:stretch>
            <a:fillRect/>
          </a:stretch>
        </p:blipFill>
        <p:spPr bwMode="auto">
          <a:xfrm>
            <a:off x="4702672" y="3844650"/>
            <a:ext cx="339307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RANS vs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网格需求低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可以做二维</a:t>
            </a:r>
            <a:r>
              <a:rPr lang="en-US" altLang="zh-CN" dirty="0" smtClean="0"/>
              <a:t>/</a:t>
            </a:r>
            <a:r>
              <a:rPr lang="zh-CN" altLang="en-US" dirty="0" smtClean="0"/>
              <a:t>定常计算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对分离流动模拟能力较弱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Unsteady RANS</a:t>
            </a:r>
            <a:r>
              <a:rPr lang="zh-CN" altLang="en-US" dirty="0"/>
              <a:t>逻辑不自</a:t>
            </a:r>
            <a:r>
              <a:rPr lang="zh-CN" altLang="en-US" dirty="0" smtClean="0"/>
              <a:t>洽</a:t>
            </a:r>
            <a:endParaRPr lang="en-US" altLang="zh-CN" dirty="0" smtClean="0"/>
          </a:p>
          <a:p>
            <a:r>
              <a:rPr lang="en-US" altLang="zh-CN" dirty="0" smtClean="0"/>
              <a:t>LES</a:t>
            </a:r>
          </a:p>
          <a:p>
            <a:pPr lvl="1"/>
            <a:r>
              <a:rPr lang="zh-CN" altLang="en-US" dirty="0" smtClean="0"/>
              <a:t>网格需求较高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三维，非定常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面附近的“大涡”尺度很小，大部分网格集中在此区域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Detached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en-US" altLang="zh-CN" kern="0" dirty="0" err="1" smtClean="0"/>
              <a:t>Spalart</a:t>
            </a:r>
            <a:r>
              <a:rPr lang="en-US" altLang="zh-CN" kern="0" dirty="0" smtClean="0"/>
              <a:t> 1997, RANS -&gt;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/>
              <a:t>改进</a:t>
            </a:r>
            <a:r>
              <a:rPr lang="zh-CN" altLang="en-US" kern="0" dirty="0" smtClean="0"/>
              <a:t>版本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Delayed DES (DDES): </a:t>
            </a:r>
            <a:r>
              <a:rPr lang="zh-CN" altLang="en-US" kern="0" dirty="0" smtClean="0"/>
              <a:t>消除了网格诱导分离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Improved DDES (IDDES): </a:t>
            </a:r>
            <a:r>
              <a:rPr lang="zh-CN" altLang="en-US" kern="0" dirty="0" smtClean="0"/>
              <a:t>消除了</a:t>
            </a:r>
            <a:r>
              <a:rPr lang="en-US" altLang="zh-CN" kern="0" dirty="0" smtClean="0"/>
              <a:t>Log-Layer-Mismatch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依然存在的问题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“灰区”</a:t>
            </a: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37" y="3489210"/>
            <a:ext cx="4635826" cy="2219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3708"/>
            <a:ext cx="3190578" cy="2479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1891" y="6000790"/>
            <a:ext cx="59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 Comprehensive Study of Detached Eddy </a:t>
            </a:r>
            <a:r>
              <a:rPr lang="en-US" altLang="zh-CN" dirty="0" smtClean="0">
                <a:solidFill>
                  <a:srgbClr val="000000"/>
                </a:solidFill>
              </a:rPr>
              <a:t>Simulation, </a:t>
            </a:r>
            <a:r>
              <a:rPr lang="en-US" altLang="zh-CN" dirty="0" err="1" smtClean="0">
                <a:solidFill>
                  <a:srgbClr val="000000"/>
                </a:solidFill>
              </a:rPr>
              <a:t>Mockett</a:t>
            </a:r>
            <a:r>
              <a:rPr lang="en-US" altLang="zh-CN" dirty="0" smtClean="0">
                <a:solidFill>
                  <a:srgbClr val="000000"/>
                </a:solidFill>
              </a:rPr>
              <a:t> 2009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2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Wall Modelled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降低</a:t>
            </a:r>
            <a:r>
              <a:rPr lang="zh-CN" altLang="en-US" kern="0" dirty="0" smtClean="0"/>
              <a:t>壁面附近的网格量需求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三</a:t>
            </a:r>
            <a:r>
              <a:rPr lang="zh-CN" altLang="en-US" kern="0" dirty="0" smtClean="0"/>
              <a:t>种常见策略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改变边界条件：用切应力边界代替无滑移边界 </a:t>
            </a:r>
            <a:r>
              <a:rPr lang="en-US" altLang="zh-CN" kern="0" dirty="0" smtClean="0">
                <a:solidFill>
                  <a:srgbClr val="FF0000"/>
                </a:solidFill>
              </a:rPr>
              <a:t>(unstable)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嵌套网格：在壁面附近求解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方程 </a:t>
            </a:r>
            <a:r>
              <a:rPr lang="en-US" altLang="zh-CN" kern="0" dirty="0" smtClean="0">
                <a:solidFill>
                  <a:srgbClr val="FF0000"/>
                </a:solidFill>
              </a:rPr>
              <a:t>(complicated)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涡粘模式：在壁面附近引入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涡粘系数 </a:t>
            </a:r>
            <a:r>
              <a:rPr lang="en-US" altLang="zh-CN" kern="0" dirty="0">
                <a:solidFill>
                  <a:srgbClr val="FF0000"/>
                </a:solidFill>
              </a:rPr>
              <a:t>(</a:t>
            </a:r>
            <a:r>
              <a:rPr lang="en-US" altLang="zh-CN" kern="0" dirty="0" smtClean="0">
                <a:solidFill>
                  <a:srgbClr val="FF0000"/>
                </a:solidFill>
              </a:rPr>
              <a:t>✔</a:t>
            </a:r>
            <a:r>
              <a:rPr lang="zh-CN" altLang="en-US" kern="0" dirty="0" smtClean="0">
                <a:solidFill>
                  <a:srgbClr val="FF0000"/>
                </a:solidFill>
              </a:rPr>
              <a:t>）</a:t>
            </a:r>
            <a:endParaRPr lang="en-US" altLang="zh-CN" kern="0" dirty="0" smtClean="0">
              <a:solidFill>
                <a:srgbClr val="FF0000"/>
              </a:solidFill>
            </a:endParaRP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54" y="4755455"/>
            <a:ext cx="4844430" cy="2025003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 bwMode="auto">
          <a:xfrm flipH="1">
            <a:off x="7380312" y="3212976"/>
            <a:ext cx="792088" cy="26642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144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目标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不求解湍流模式方程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数值刚性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远离壁面区域变为</a:t>
            </a:r>
            <a:r>
              <a:rPr lang="en-US" altLang="zh-CN" kern="0" dirty="0" smtClean="0"/>
              <a:t>Implicit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降低壁面附近流向</a:t>
            </a:r>
            <a:r>
              <a:rPr lang="en-US" altLang="zh-CN" kern="0" dirty="0" smtClean="0"/>
              <a:t>&amp;</a:t>
            </a:r>
            <a:r>
              <a:rPr lang="zh-CN" altLang="en-US" kern="0" dirty="0" smtClean="0"/>
              <a:t>展向网格需求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尽可能只使用“当地变量”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避免</a:t>
            </a:r>
            <a:r>
              <a:rPr lang="en-US" altLang="zh-CN" kern="0" dirty="0" smtClean="0"/>
              <a:t>Log-Layer-Mismatch</a:t>
            </a: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114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8988"/>
                        <a:ext cx="9144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759056" y="4805089"/>
          <a:ext cx="6955003" cy="827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56" y="4805089"/>
                        <a:ext cx="6955003" cy="827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S-A</a:t>
            </a:r>
            <a:r>
              <a:rPr lang="zh-CN" altLang="en-US" dirty="0" smtClean="0"/>
              <a:t>模式的近壁代数近似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en-US" altLang="zh-CN" kern="0" dirty="0" smtClean="0"/>
              <a:t>Durbin 2004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粘性底层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分母趋于常数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/>
              <a:t>f</a:t>
            </a:r>
            <a:r>
              <a:rPr lang="en-US" altLang="zh-CN" kern="0" baseline="-25000" dirty="0"/>
              <a:t>v1</a:t>
            </a:r>
            <a:r>
              <a:rPr lang="zh-CN" altLang="en-US" kern="0" dirty="0" smtClean="0"/>
              <a:t>整体正比于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zh-CN" altLang="en-US" kern="0" dirty="0" smtClean="0"/>
              <a:t>的三次方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r>
              <a:rPr lang="zh-CN" altLang="en-US" kern="0" dirty="0" smtClean="0"/>
              <a:t>的四次方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对数</a:t>
            </a:r>
            <a:r>
              <a:rPr lang="zh-CN" altLang="en-US" kern="0" dirty="0" smtClean="0"/>
              <a:t>区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整体趋于</a:t>
            </a:r>
            <a:r>
              <a:rPr lang="en-US" altLang="zh-CN" kern="0" dirty="0" smtClean="0"/>
              <a:t>1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涡粘</a:t>
            </a:r>
            <a:r>
              <a:rPr lang="zh-CN" altLang="en-US" kern="0" dirty="0" smtClean="0"/>
              <a:t>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3567" y="1079499"/>
            <a:ext cx="104139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696913" y="1079500"/>
          <a:ext cx="772318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" name="Equation" r:id="rId4" imgW="3555720" imgH="355320" progId="Equation.DSMT4">
                  <p:embed/>
                </p:oleObj>
              </mc:Choice>
              <mc:Fallback>
                <p:oleObj name="Equation" r:id="rId4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1079500"/>
                        <a:ext cx="7723187" cy="765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403648" y="5770698"/>
          <a:ext cx="5469128" cy="650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770698"/>
                        <a:ext cx="5469128" cy="6506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08" name="Picture 336" descr="miu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t="9624" r="9659" b="2283"/>
          <a:stretch>
            <a:fillRect/>
          </a:stretch>
        </p:blipFill>
        <p:spPr bwMode="auto">
          <a:xfrm>
            <a:off x="5377413" y="2159000"/>
            <a:ext cx="3464962" cy="314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的计算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湍流边界层尺度定义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等应力层假设（零压梯度）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代入上述代数涡粘模式，积分此方程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521200" y="1260475"/>
          <a:ext cx="31257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" name="Equation" r:id="rId4" imgW="1587240" imgH="482400" progId="Equation.DSMT4">
                  <p:embed/>
                </p:oleObj>
              </mc:Choice>
              <mc:Fallback>
                <p:oleObj name="Equation" r:id="rId4" imgW="15872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260475"/>
                        <a:ext cx="3125788" cy="936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83568" y="2274055"/>
            <a:ext cx="117165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232400" y="2409825"/>
          <a:ext cx="3071813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" name="Equation" r:id="rId6" imgW="1676160" imgH="533160" progId="Equation.DSMT4">
                  <p:embed/>
                </p:oleObj>
              </mc:Choice>
              <mc:Fallback>
                <p:oleObj name="Equation" r:id="rId6" imgW="167616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2409825"/>
                        <a:ext cx="3071813" cy="969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3851785" y="4458412"/>
          <a:ext cx="4393498" cy="213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" name="Equation" r:id="rId8" imgW="2895600" imgH="1409700" progId="Equation.DSMT4">
                  <p:embed/>
                </p:oleObj>
              </mc:Choice>
              <mc:Fallback>
                <p:oleObj name="Equation" r:id="rId8" imgW="2895600" imgH="140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785" y="4458412"/>
                        <a:ext cx="4393498" cy="21389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 bwMode="auto">
          <a:xfrm>
            <a:off x="4860032" y="1772816"/>
            <a:ext cx="1800200" cy="454369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69902" y="4428359"/>
            <a:ext cx="4395085" cy="2168993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1095375" y="3849688"/>
          <a:ext cx="58515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3" name="Equation" r:id="rId10" imgW="3555720" imgH="355320" progId="Equation.DSMT4">
                  <p:embed/>
                </p:oleObj>
              </mc:Choice>
              <mc:Fallback>
                <p:oleObj name="Equation" r:id="rId10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3849688"/>
                        <a:ext cx="5851525" cy="579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28" name="Picture 532" descr="upy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9558" r="10350" b="3246"/>
          <a:stretch>
            <a:fillRect/>
          </a:stretch>
        </p:blipFill>
        <p:spPr bwMode="auto">
          <a:xfrm>
            <a:off x="277182" y="4280284"/>
            <a:ext cx="2861344" cy="257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0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Channel Flow (1)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如果不使用壁面模型：</a:t>
            </a:r>
            <a:endParaRPr lang="en-US" altLang="zh-CN" kern="0" dirty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稀网格</a:t>
            </a:r>
            <a:r>
              <a:rPr lang="en-US" altLang="zh-CN" kern="0" dirty="0" smtClean="0"/>
              <a:t>(x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=50)</a:t>
            </a:r>
            <a:r>
              <a:rPr lang="zh-CN" altLang="en-US" kern="0" dirty="0" smtClean="0"/>
              <a:t>：速度型偏差，摩阻系数严重低估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加密</a:t>
            </a:r>
            <a:r>
              <a:rPr lang="zh-CN" altLang="en-US" kern="0" dirty="0" smtClean="0"/>
              <a:t>到</a:t>
            </a:r>
            <a:r>
              <a:rPr lang="en-US" altLang="zh-CN" kern="0" dirty="0"/>
              <a:t>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=25</a:t>
            </a:r>
            <a:r>
              <a:rPr lang="zh-CN" altLang="en-US" kern="0" dirty="0" smtClean="0"/>
              <a:t>：依然存在这些现象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4338" name="Picture 2" descr="case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t="10506" r="9111" b="2382"/>
          <a:stretch>
            <a:fillRect/>
          </a:stretch>
        </p:blipFill>
        <p:spPr bwMode="auto">
          <a:xfrm>
            <a:off x="357188" y="2709320"/>
            <a:ext cx="401957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c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10422" r="9335" b="2702"/>
          <a:stretch>
            <a:fillRect/>
          </a:stretch>
        </p:blipFill>
        <p:spPr bwMode="auto">
          <a:xfrm>
            <a:off x="4871774" y="2709320"/>
            <a:ext cx="41038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8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 smtClean="0"/>
              <a:t>1.</a:t>
            </a:r>
            <a:r>
              <a:rPr lang="zh-CN" altLang="en-US" sz="4000" dirty="0" smtClean="0"/>
              <a:t>绪论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1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Channel Flow (2)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4647663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不存在</a:t>
            </a:r>
            <a:r>
              <a:rPr lang="en-US" altLang="zh-CN" kern="0" dirty="0" smtClean="0"/>
              <a:t>Log-Layer Mismatch</a:t>
            </a:r>
            <a:r>
              <a:rPr lang="zh-CN" altLang="en-US" kern="0" dirty="0" smtClean="0"/>
              <a:t>！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不同雷诺数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dirty="0" smtClean="0"/>
              <a:t>=395, 640, 1140</a:t>
            </a:r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网格敏感性验证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法向</a:t>
            </a:r>
            <a:r>
              <a:rPr lang="zh-CN" altLang="en-US" kern="0" dirty="0" smtClean="0"/>
              <a:t>网格无关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流向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展向加密无关</a:t>
            </a:r>
            <a:endParaRPr lang="en-US" altLang="zh-CN" kern="0" dirty="0" smtClean="0"/>
          </a:p>
        </p:txBody>
      </p:sp>
      <p:pic>
        <p:nvPicPr>
          <p:cNvPr id="15362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160425" y="925983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case4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10422" r="8159" b="1633"/>
          <a:stretch>
            <a:fillRect/>
          </a:stretch>
        </p:blipFill>
        <p:spPr bwMode="auto">
          <a:xfrm>
            <a:off x="5187007" y="3960813"/>
            <a:ext cx="3273425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0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Periodic Hill (1)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顺压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逆压梯度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8194" name="Picture 2" descr="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t="1828" r="1753" b="18600"/>
          <a:stretch>
            <a:fillRect/>
          </a:stretch>
        </p:blipFill>
        <p:spPr bwMode="auto">
          <a:xfrm>
            <a:off x="222814" y="1989737"/>
            <a:ext cx="4032448" cy="302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recircul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0338" r="8527" b="2464"/>
          <a:stretch>
            <a:fillRect/>
          </a:stretch>
        </p:blipFill>
        <p:spPr bwMode="auto">
          <a:xfrm>
            <a:off x="4739481" y="3779873"/>
            <a:ext cx="3423841" cy="3003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36443" r="2935" b="37307"/>
          <a:stretch/>
        </p:blipFill>
        <p:spPr>
          <a:xfrm>
            <a:off x="4739481" y="2439532"/>
            <a:ext cx="4369495" cy="10485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" t="26813" r="773" b="35154"/>
          <a:stretch/>
        </p:blipFill>
        <p:spPr>
          <a:xfrm>
            <a:off x="4732670" y="898995"/>
            <a:ext cx="4320000" cy="15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Periodic Hill 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速度型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7411" name="Picture 3" descr="u_x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9027" r="7658" b="2707"/>
          <a:stretch>
            <a:fillRect/>
          </a:stretch>
        </p:blipFill>
        <p:spPr bwMode="auto">
          <a:xfrm>
            <a:off x="509588" y="1705447"/>
            <a:ext cx="24447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u_x_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9352" r="9341" b="1227"/>
          <a:stretch>
            <a:fillRect/>
          </a:stretch>
        </p:blipFill>
        <p:spPr bwMode="auto">
          <a:xfrm>
            <a:off x="3419872" y="1705447"/>
            <a:ext cx="23574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 descr="u_x_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9677" r="9325" b="2209"/>
          <a:stretch>
            <a:fillRect/>
          </a:stretch>
        </p:blipFill>
        <p:spPr bwMode="auto">
          <a:xfrm>
            <a:off x="6201768" y="1690018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 descr="u_x_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9508" r="10861" b="2539"/>
          <a:stretch>
            <a:fillRect/>
          </a:stretch>
        </p:blipFill>
        <p:spPr bwMode="auto">
          <a:xfrm>
            <a:off x="509588" y="4083050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u_x_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8943" r="10207" b="3122"/>
          <a:stretch>
            <a:fillRect/>
          </a:stretch>
        </p:blipFill>
        <p:spPr bwMode="auto">
          <a:xfrm>
            <a:off x="3407173" y="4092017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u_x_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9677" r="9985" b="2534"/>
          <a:stretch>
            <a:fillRect/>
          </a:stretch>
        </p:blipFill>
        <p:spPr bwMode="auto">
          <a:xfrm>
            <a:off x="6215162" y="4092017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84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4.</a:t>
            </a:r>
            <a:r>
              <a:rPr lang="zh-CN" altLang="en-US" sz="4000" dirty="0" smtClean="0"/>
              <a:t>前台阶转捩流动研究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5.</a:t>
            </a:r>
            <a:r>
              <a:rPr lang="zh-CN" altLang="en-US" sz="4000" dirty="0" smtClean="0"/>
              <a:t>总结与展望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从“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”谈起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5293345" cy="5399088"/>
          </a:xfrm>
        </p:spPr>
        <p:txBody>
          <a:bodyPr/>
          <a:lstStyle/>
          <a:p>
            <a:r>
              <a:rPr lang="en-US" altLang="zh-CN" dirty="0" smtClean="0"/>
              <a:t>Laboratory for </a:t>
            </a:r>
            <a:r>
              <a:rPr lang="en-US" altLang="zh-CN" dirty="0" smtClean="0">
                <a:solidFill>
                  <a:srgbClr val="FF0000"/>
                </a:solidFill>
              </a:rPr>
              <a:t>Advanced</a:t>
            </a:r>
            <a:r>
              <a:rPr lang="en-US" altLang="zh-CN" dirty="0" smtClean="0"/>
              <a:t> Simulation of Turbulence</a:t>
            </a:r>
          </a:p>
          <a:p>
            <a:r>
              <a:rPr lang="zh-CN" altLang="en-US" dirty="0" smtClean="0"/>
              <a:t>传统湍流模拟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传统湍流模拟方法：</a:t>
            </a:r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传统数值方法：二阶有限体积法</a:t>
            </a:r>
            <a:r>
              <a:rPr lang="en-US" altLang="zh-CN" dirty="0" smtClean="0"/>
              <a:t>/ </a:t>
            </a:r>
            <a:r>
              <a:rPr lang="zh-CN" altLang="en-US" dirty="0" smtClean="0"/>
              <a:t>多块结构网格</a:t>
            </a:r>
            <a:endParaRPr lang="en-US" altLang="zh-CN" dirty="0" smtClean="0"/>
          </a:p>
          <a:p>
            <a:r>
              <a:rPr lang="zh-CN" altLang="en-US" dirty="0" smtClean="0"/>
              <a:t>先进湍流模拟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精细湍流模拟方法：</a:t>
            </a:r>
            <a:r>
              <a:rPr lang="en-US" altLang="zh-CN" dirty="0" smtClean="0"/>
              <a:t>DES/ LES/ DNS</a:t>
            </a:r>
          </a:p>
          <a:p>
            <a:pPr lvl="1"/>
            <a:r>
              <a:rPr lang="zh-CN" altLang="en-US" dirty="0" smtClean="0"/>
              <a:t>新型数值方法：高分辨率</a:t>
            </a:r>
            <a:r>
              <a:rPr lang="zh-CN" altLang="en-US" dirty="0"/>
              <a:t>格式</a:t>
            </a:r>
            <a:r>
              <a:rPr lang="en-US" altLang="zh-CN" dirty="0" smtClean="0"/>
              <a:t>/ </a:t>
            </a:r>
            <a:r>
              <a:rPr lang="zh-CN" altLang="en-US" dirty="0" smtClean="0">
                <a:solidFill>
                  <a:srgbClr val="FF0000"/>
                </a:solidFill>
              </a:rPr>
              <a:t>高精度方法</a:t>
            </a:r>
            <a:r>
              <a:rPr lang="en-US" altLang="zh-CN" dirty="0"/>
              <a:t>/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非结构网格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r="16048"/>
          <a:stretch>
            <a:fillRect/>
          </a:stretch>
        </p:blipFill>
        <p:spPr bwMode="auto">
          <a:xfrm>
            <a:off x="5750175" y="1412776"/>
            <a:ext cx="3240000" cy="381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0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高精度数值方法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What?</a:t>
            </a:r>
          </a:p>
          <a:p>
            <a:pPr lvl="1"/>
            <a:r>
              <a:rPr lang="zh-CN" altLang="en-US" dirty="0" smtClean="0"/>
              <a:t>高于二阶的计算</a:t>
            </a:r>
            <a:r>
              <a:rPr lang="zh-CN" altLang="en-US" dirty="0"/>
              <a:t>方法</a:t>
            </a:r>
            <a:endParaRPr lang="en-US" altLang="zh-CN" dirty="0" smtClean="0"/>
          </a:p>
          <a:p>
            <a:r>
              <a:rPr lang="en-US" altLang="zh-CN" dirty="0" smtClean="0"/>
              <a:t>Why?</a:t>
            </a:r>
          </a:p>
          <a:p>
            <a:pPr lvl="1"/>
            <a:r>
              <a:rPr lang="zh-CN" altLang="en-US" dirty="0" smtClean="0"/>
              <a:t>效率</a:t>
            </a:r>
            <a:r>
              <a:rPr lang="en-US" altLang="zh-CN" dirty="0" smtClean="0"/>
              <a:t>=1/</a:t>
            </a:r>
            <a:r>
              <a:rPr lang="en-US" altLang="zh-CN" dirty="0"/>
              <a:t>(</a:t>
            </a:r>
            <a:r>
              <a:rPr lang="zh-CN" altLang="en-US" dirty="0" smtClean="0"/>
              <a:t>计算量</a:t>
            </a:r>
            <a:r>
              <a:rPr lang="en-US" altLang="zh-CN" dirty="0" smtClean="0"/>
              <a:t>*</a:t>
            </a:r>
            <a:r>
              <a:rPr lang="zh-CN" altLang="en-US" dirty="0" smtClean="0"/>
              <a:t>误差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DES / LES / DNS </a:t>
            </a:r>
            <a:r>
              <a:rPr lang="zh-CN" altLang="en-US" dirty="0" smtClean="0"/>
              <a:t>对数值方法的分辨率有高要求</a:t>
            </a:r>
            <a:endParaRPr lang="en-US" altLang="zh-CN" dirty="0"/>
          </a:p>
          <a:p>
            <a:r>
              <a:rPr lang="en-US" altLang="zh-CN" dirty="0" smtClean="0"/>
              <a:t>How?</a:t>
            </a:r>
          </a:p>
          <a:p>
            <a:pPr lvl="1"/>
            <a:r>
              <a:rPr lang="zh-CN" altLang="en-US" dirty="0" smtClean="0"/>
              <a:t>有限差分</a:t>
            </a:r>
            <a:r>
              <a:rPr lang="en-US" altLang="zh-CN" dirty="0"/>
              <a:t> </a:t>
            </a:r>
            <a:r>
              <a:rPr lang="en-US" altLang="zh-CN" dirty="0" smtClean="0"/>
              <a:t>: </a:t>
            </a:r>
            <a:r>
              <a:rPr lang="zh-CN" altLang="en-US" dirty="0" smtClean="0"/>
              <a:t>结构网格 </a:t>
            </a:r>
            <a:r>
              <a:rPr lang="en-US" altLang="zh-CN" dirty="0" smtClean="0"/>
              <a:t>Deng 2000, </a:t>
            </a:r>
            <a:r>
              <a:rPr lang="en-US" altLang="zh-CN" dirty="0" err="1" smtClean="0"/>
              <a:t>Visbal</a:t>
            </a:r>
            <a:r>
              <a:rPr lang="en-US" altLang="zh-CN" dirty="0" smtClean="0"/>
              <a:t> 2002</a:t>
            </a:r>
          </a:p>
          <a:p>
            <a:pPr lvl="1"/>
            <a:r>
              <a:rPr lang="zh-CN" altLang="en-US" dirty="0"/>
              <a:t>有限</a:t>
            </a:r>
            <a:r>
              <a:rPr lang="zh-CN" altLang="en-US" dirty="0" smtClean="0"/>
              <a:t>体积</a:t>
            </a:r>
            <a:r>
              <a:rPr lang="en-US" altLang="zh-CN" dirty="0" smtClean="0"/>
              <a:t>: </a:t>
            </a:r>
            <a:r>
              <a:rPr lang="zh-CN" altLang="en-US" dirty="0" smtClean="0"/>
              <a:t>扩展模板 </a:t>
            </a:r>
            <a:r>
              <a:rPr lang="en-US" altLang="zh-CN" dirty="0" smtClean="0"/>
              <a:t>/ </a:t>
            </a:r>
            <a:r>
              <a:rPr lang="zh-CN" altLang="en-US" dirty="0" smtClean="0"/>
              <a:t>紧致格式 </a:t>
            </a:r>
            <a:r>
              <a:rPr lang="en-US" altLang="zh-CN" dirty="0" smtClean="0"/>
              <a:t>Shu 2003</a:t>
            </a:r>
          </a:p>
          <a:p>
            <a:pPr lvl="1"/>
            <a:r>
              <a:rPr lang="zh-CN" altLang="en-US" dirty="0" smtClean="0"/>
              <a:t>有限单元</a:t>
            </a:r>
            <a:r>
              <a:rPr lang="en-US" altLang="zh-CN" dirty="0" smtClean="0"/>
              <a:t>: Discontinuous </a:t>
            </a:r>
            <a:r>
              <a:rPr lang="en-US" altLang="zh-CN" dirty="0" err="1" smtClean="0"/>
              <a:t>Galerkin</a:t>
            </a:r>
            <a:r>
              <a:rPr lang="en-US" altLang="zh-CN" dirty="0" smtClean="0"/>
              <a:t>, Cockburn 1989</a:t>
            </a:r>
          </a:p>
          <a:p>
            <a:pPr lvl="1"/>
            <a:r>
              <a:rPr lang="en-US" altLang="zh-CN" dirty="0" smtClean="0"/>
              <a:t>Spectral Volume, Wang 2002/ Spectral Difference, Liu 2006</a:t>
            </a:r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645" y="0"/>
            <a:ext cx="466551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高精度数值方法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实现高精度的关键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单元内多项式分布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守恒量积分点</a:t>
            </a:r>
            <a:endParaRPr lang="en-US" altLang="zh-CN" dirty="0" smtClean="0"/>
          </a:p>
          <a:p>
            <a:r>
              <a:rPr lang="zh-CN" altLang="en-US" dirty="0" smtClean="0"/>
              <a:t>一般原则：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精度</a:t>
            </a:r>
            <a:r>
              <a:rPr lang="en-US" altLang="zh-CN" dirty="0" smtClean="0"/>
              <a:t>=</a:t>
            </a:r>
            <a:r>
              <a:rPr lang="zh-CN" altLang="en-US" dirty="0" smtClean="0"/>
              <a:t>多项式次数</a:t>
            </a:r>
            <a:r>
              <a:rPr lang="en-US" altLang="zh-CN" dirty="0" smtClean="0"/>
              <a:t>+1</a:t>
            </a:r>
          </a:p>
          <a:p>
            <a:pPr lvl="1"/>
            <a:r>
              <a:rPr lang="zh-CN" altLang="en-US" dirty="0" smtClean="0"/>
              <a:t>积分精度与求解精度匹配</a:t>
            </a:r>
            <a:endParaRPr lang="en-US" altLang="zh-CN" dirty="0" smtClean="0"/>
          </a:p>
          <a:p>
            <a:r>
              <a:rPr lang="zh-CN" altLang="en-US" dirty="0" smtClean="0"/>
              <a:t>多项式表达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基函数</a:t>
            </a:r>
            <a:r>
              <a:rPr lang="en-US" altLang="zh-CN" dirty="0" smtClean="0"/>
              <a:t>+DOF</a:t>
            </a:r>
          </a:p>
          <a:p>
            <a:pPr lvl="1"/>
            <a:r>
              <a:rPr lang="en-US" altLang="zh-CN" dirty="0" smtClean="0"/>
              <a:t>Modal</a:t>
            </a:r>
            <a:r>
              <a:rPr lang="zh-CN" altLang="en-US" dirty="0" smtClean="0"/>
              <a:t>：正交多项式基，</a:t>
            </a:r>
            <a:r>
              <a:rPr lang="en-US" altLang="zh-CN" dirty="0" smtClean="0"/>
              <a:t>DOF</a:t>
            </a:r>
            <a:r>
              <a:rPr lang="zh-CN" altLang="en-US" dirty="0" smtClean="0"/>
              <a:t>物理意义不明确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Nodal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Lagrange</a:t>
            </a:r>
            <a:r>
              <a:rPr lang="zh-CN" altLang="en-US" dirty="0" smtClean="0"/>
              <a:t>多项式基，</a:t>
            </a:r>
            <a:r>
              <a:rPr lang="en-US" altLang="zh-CN" dirty="0"/>
              <a:t>DOF</a:t>
            </a:r>
            <a:r>
              <a:rPr lang="zh-CN" altLang="en-US" dirty="0" smtClean="0"/>
              <a:t>就是节点的值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7172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981075"/>
            <a:ext cx="4451350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99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湍流模拟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142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研究目标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82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/>
              <a:t>2</a:t>
            </a:r>
            <a:r>
              <a:rPr lang="en-US" altLang="zh-CN" sz="4000" dirty="0" smtClean="0"/>
              <a:t>.</a:t>
            </a:r>
            <a:r>
              <a:rPr lang="zh-CN" altLang="en-US" sz="4000" dirty="0" smtClean="0"/>
              <a:t>通量重构方法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ST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11.potx" id="{A816094D-254A-48DA-BE99-E38E299D4303}" vid="{722C1AF6-FB28-448F-B884-44A6C8D61616}"/>
    </a:ext>
  </a:extLst>
</a:theme>
</file>

<file path=ppt/theme/theme2.xml><?xml version="1.0" encoding="utf-8"?>
<a:theme xmlns:a="http://schemas.openxmlformats.org/drawingml/2006/main" name="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3.xml><?xml version="1.0" encoding="utf-8"?>
<a:theme xmlns:a="http://schemas.openxmlformats.org/drawingml/2006/main" name="2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4.xml><?xml version="1.0" encoding="utf-8"?>
<a:theme xmlns:a="http://schemas.openxmlformats.org/drawingml/2006/main" name="3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5.xml><?xml version="1.0" encoding="utf-8"?>
<a:theme xmlns:a="http://schemas.openxmlformats.org/drawingml/2006/main" name="4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6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201511</Template>
  <TotalTime>257</TotalTime>
  <Words>1194</Words>
  <Application>Microsoft Office PowerPoint</Application>
  <PresentationFormat>全屏显示(4:3)</PresentationFormat>
  <Paragraphs>297</Paragraphs>
  <Slides>34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黑体</vt:lpstr>
      <vt:lpstr>宋体</vt:lpstr>
      <vt:lpstr>幼圆</vt:lpstr>
      <vt:lpstr>Arial</vt:lpstr>
      <vt:lpstr>Wingdings</vt:lpstr>
      <vt:lpstr>Wingdings 2</vt:lpstr>
      <vt:lpstr>1_LAST</vt:lpstr>
      <vt:lpstr>LAST</vt:lpstr>
      <vt:lpstr>2_LAST</vt:lpstr>
      <vt:lpstr>3_LAST</vt:lpstr>
      <vt:lpstr>4_LAST</vt:lpstr>
      <vt:lpstr>Equation</vt:lpstr>
      <vt:lpstr>基于通量重构方法的高精度湍流模拟研究</vt:lpstr>
      <vt:lpstr>目录</vt:lpstr>
      <vt:lpstr>1.绪论</vt:lpstr>
      <vt:lpstr>从“LAST”谈起</vt:lpstr>
      <vt:lpstr>高精度数值方法</vt:lpstr>
      <vt:lpstr>高精度数值方法</vt:lpstr>
      <vt:lpstr>湍流模拟</vt:lpstr>
      <vt:lpstr>研究目标</vt:lpstr>
      <vt:lpstr>2.通量重构方法</vt:lpstr>
      <vt:lpstr>重构修正过程（FR/CPR）</vt:lpstr>
      <vt:lpstr>重构修正过程（FR/CPR）</vt:lpstr>
      <vt:lpstr>数学推导(1)</vt:lpstr>
      <vt:lpstr>数学推导(2)</vt:lpstr>
      <vt:lpstr>数学推导(3)</vt:lpstr>
      <vt:lpstr>数学推导(4)</vt:lpstr>
      <vt:lpstr>粘性项的计算: BR2格式</vt:lpstr>
      <vt:lpstr>测试算例</vt:lpstr>
      <vt:lpstr>3.高精度隐式大涡模拟研究</vt:lpstr>
      <vt:lpstr>Large Eddy Simulation</vt:lpstr>
      <vt:lpstr>Smagorinsky模型的缺陷</vt:lpstr>
      <vt:lpstr>Cylinder at ReD=3900 (1)</vt:lpstr>
      <vt:lpstr>Cylinder at ReD=3900 (2)</vt:lpstr>
      <vt:lpstr>RANS vs LES</vt:lpstr>
      <vt:lpstr>Detached Eddy Simulation</vt:lpstr>
      <vt:lpstr>Wall Modelled LES</vt:lpstr>
      <vt:lpstr>目标</vt:lpstr>
      <vt:lpstr>S-A模式的近壁代数近似</vt:lpstr>
      <vt:lpstr>Y+的计算</vt:lpstr>
      <vt:lpstr>Channel Flow (1) </vt:lpstr>
      <vt:lpstr>Channel Flow (2) </vt:lpstr>
      <vt:lpstr>Periodic Hill (1)</vt:lpstr>
      <vt:lpstr>Periodic Hill (2)</vt:lpstr>
      <vt:lpstr>4.前台阶转捩流动研究</vt:lpstr>
      <vt:lpstr>5.总结与展望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基于高阶CPR格式的 Hybrid RANS/ILES方法</dc:title>
  <dc:creator>hui zhu</dc:creator>
  <cp:lastModifiedBy>hui zhu</cp:lastModifiedBy>
  <cp:revision>30</cp:revision>
  <dcterms:created xsi:type="dcterms:W3CDTF">2017-02-26T06:21:04Z</dcterms:created>
  <dcterms:modified xsi:type="dcterms:W3CDTF">2017-02-27T13:25:31Z</dcterms:modified>
</cp:coreProperties>
</file>